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4"/>
  </p:sldMasterIdLst>
  <p:notesMasterIdLst>
    <p:notesMasterId r:id="rId20"/>
  </p:notesMasterIdLst>
  <p:handoutMasterIdLst>
    <p:handoutMasterId r:id="rId21"/>
  </p:handoutMasterIdLst>
  <p:sldIdLst>
    <p:sldId id="290" r:id="rId5"/>
    <p:sldId id="291" r:id="rId6"/>
    <p:sldId id="276" r:id="rId7"/>
    <p:sldId id="304" r:id="rId8"/>
    <p:sldId id="273" r:id="rId9"/>
    <p:sldId id="292" r:id="rId10"/>
    <p:sldId id="307" r:id="rId11"/>
    <p:sldId id="335" r:id="rId12"/>
    <p:sldId id="340" r:id="rId13"/>
    <p:sldId id="338" r:id="rId14"/>
    <p:sldId id="298" r:id="rId15"/>
    <p:sldId id="339" r:id="rId16"/>
    <p:sldId id="330" r:id="rId17"/>
    <p:sldId id="332" r:id="rId18"/>
    <p:sldId id="289" r:id="rId19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5602" autoAdjust="0"/>
  </p:normalViewPr>
  <p:slideViewPr>
    <p:cSldViewPr snapToGrid="0">
      <p:cViewPr varScale="1">
        <p:scale>
          <a:sx n="63" d="100"/>
          <a:sy n="63" d="100"/>
        </p:scale>
        <p:origin x="7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3570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9CB4F3C-75A8-4BB8-A18E-B730DDD68B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AE10D8-98A5-4E68-A41F-7AA79FF696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31BA52-A076-4112-84E3-37DA42B21B13}" type="datetime1">
              <a:rPr lang="ko-KR" altLang="en-US" smtClean="0">
                <a:latin typeface="+mj-ea"/>
                <a:ea typeface="+mj-ea"/>
              </a:rPr>
              <a:t>2023-05-25</a:t>
            </a:fld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77EF411-0DAB-4BCE-94A8-E903E20549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A11237F-7CCA-4423-B624-29C06FF2E74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A8CD4AB-B9A2-4248-B31F-8EBC71546D8D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69779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6B31BA52-A076-4112-84E3-37DA42B21B13}" type="datetime1">
              <a:rPr lang="ko-KR" altLang="en-US" smtClean="0">
                <a:latin typeface="+mj-ea"/>
                <a:ea typeface="+mj-ea"/>
              </a:rPr>
              <a:pPr/>
              <a:t>2023-05-25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AABE9C73-6CDE-45E2-97F8-E3C5308FA232}" type="slidenum">
              <a:rPr lang="en-US" altLang="ko-KR" noProof="0" smtClean="0"/>
              <a:pPr/>
              <a:t>‹#›</a:t>
            </a:fld>
            <a:endParaRPr lang="ko-KR" altLang="en-US" noProof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6349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4707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7080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60718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52309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1458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02442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199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812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805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547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007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854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530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981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BE9C73-6CDE-45E2-97F8-E3C5308FA232}" type="slidenum">
              <a:rPr lang="en-US" altLang="ko-KR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061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+mj-ea"/>
              <a:ea typeface="+mj-ea"/>
            </a:endParaRPr>
          </a:p>
        </p:txBody>
      </p:sp>
      <p:sp useBgFill="1"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(S)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j-ea"/>
                <a:ea typeface="+mj-ea"/>
              </a:defRPr>
            </a:lvl1pPr>
          </a:lstStyle>
          <a:p>
            <a:fld id="{FC5EE304-82B2-497E-9ABD-F35BC4BEAE6C}" type="datetime1">
              <a:rPr lang="ko-KR" altLang="en-US" noProof="0" smtClean="0">
                <a:latin typeface="+mj-ea"/>
              </a:rPr>
              <a:t>2023-05-25</a:t>
            </a:fld>
            <a:endParaRPr lang="ko-KR" altLang="en-US" noProof="0">
              <a:latin typeface="+mj-ea"/>
            </a:endParaRPr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ko-KR" altLang="en-US" noProof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982019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1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0" kern="1200" cap="none" spc="0" baseline="0" dirty="0">
                <a:solidFill>
                  <a:schemeClr val="bg1"/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2EA4F62-3F1B-49BC-83D2-ABC6C06E785C}" type="datetime1">
              <a:rPr lang="ko-KR" altLang="en-US" noProof="0" smtClean="0"/>
              <a:t>2023-05-25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endParaRPr lang="ko-KR" altLang="en-US" noProof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54680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CD7A40E7-331A-409D-8385-D6893D1EA86A}"/>
              </a:ext>
            </a:extLst>
          </p:cNvPr>
          <p:cNvSpPr/>
          <p:nvPr userDrawn="1"/>
        </p:nvSpPr>
        <p:spPr>
          <a:xfrm>
            <a:off x="948394" y="941695"/>
            <a:ext cx="5452526" cy="497461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24" name="그림 개체 틀 23">
            <a:extLst>
              <a:ext uri="{FF2B5EF4-FFF2-40B4-BE49-F238E27FC236}">
                <a16:creationId xmlns:a16="http://schemas.microsoft.com/office/drawing/2014/main" id="{75561E95-1FD2-4358-9E4C-3D2E929E487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48394 w 12192000"/>
              <a:gd name="connsiteY0" fmla="*/ 941695 h 6858000"/>
              <a:gd name="connsiteX1" fmla="*/ 948394 w 12192000"/>
              <a:gd name="connsiteY1" fmla="*/ 5916305 h 6858000"/>
              <a:gd name="connsiteX2" fmla="*/ 6400920 w 12192000"/>
              <a:gd name="connsiteY2" fmla="*/ 5916305 h 6858000"/>
              <a:gd name="connsiteX3" fmla="*/ 6400920 w 12192000"/>
              <a:gd name="connsiteY3" fmla="*/ 941695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948394" y="941695"/>
                </a:moveTo>
                <a:lnTo>
                  <a:pt x="948394" y="5916305"/>
                </a:lnTo>
                <a:lnTo>
                  <a:pt x="6400920" y="5916305"/>
                </a:lnTo>
                <a:lnTo>
                  <a:pt x="6400920" y="94169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99E2A004-8E84-4ACA-91A8-B4854DE42B19}" type="datetime1">
              <a:rPr lang="ko-KR" altLang="en-US" noProof="0" smtClean="0"/>
              <a:t>2023-05-25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endParaRPr lang="ko-KR" altLang="en-US" noProof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22" name="내용 개체 틀 3">
            <a:extLst>
              <a:ext uri="{FF2B5EF4-FFF2-40B4-BE49-F238E27FC236}">
                <a16:creationId xmlns:a16="http://schemas.microsoft.com/office/drawing/2014/main" id="{6E7077FF-6FAE-4A98-862F-3A2F931B958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357950" y="2852792"/>
            <a:ext cx="4633415" cy="257219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51E07B6-8D69-4F8A-9729-400511B37F8B}"/>
              </a:ext>
            </a:extLst>
          </p:cNvPr>
          <p:cNvSpPr/>
          <p:nvPr userDrawn="1"/>
        </p:nvSpPr>
        <p:spPr>
          <a:xfrm>
            <a:off x="1101715" y="1106424"/>
            <a:ext cx="5120640" cy="46451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57950" y="1352804"/>
            <a:ext cx="4633415" cy="1333641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0" kern="1200" cap="none" spc="0" baseline="0" dirty="0">
                <a:solidFill>
                  <a:schemeClr val="bg1"/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11138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+mj-ea"/>
                <a:ea typeface="+mj-ea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defRPr>
            </a:lvl1pPr>
          </a:lstStyle>
          <a:p>
            <a:fld id="{C52F7C87-E17F-497F-93BA-2D3FA66DE609}" type="datetime1">
              <a:rPr lang="ko-KR" altLang="en-US" noProof="0" smtClean="0"/>
              <a:t>2023-05-25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  <a:cs typeface="+mn-cs"/>
              </a:defRPr>
            </a:lvl1pPr>
          </a:lstStyle>
          <a:p>
            <a:pPr algn="l"/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1001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57623BC6-A76C-40E9-97C0-1649037E9691}" type="datetime1">
              <a:rPr lang="ko-KR" altLang="en-US" noProof="0" smtClean="0"/>
              <a:t>2023-05-25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628558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+mj-ea"/>
              <a:ea typeface="+mj-ea"/>
            </a:endParaRPr>
          </a:p>
        </p:txBody>
      </p:sp>
      <p:sp useBgFill="1"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(S)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ea"/>
                <a:ea typeface="+mj-ea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j-ea"/>
                <a:ea typeface="+mj-ea"/>
                <a:cs typeface="+mn-cs"/>
              </a:defRPr>
            </a:lvl1pPr>
          </a:lstStyle>
          <a:p>
            <a:fld id="{A80F3769-2D22-497C-BEC8-06540061815C}" type="datetime1">
              <a:rPr lang="ko-KR" altLang="en-US" noProof="0" smtClean="0">
                <a:latin typeface="+mj-ea"/>
                <a:ea typeface="+mj-ea"/>
              </a:rPr>
              <a:t>2023-05-25</a:t>
            </a:fld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8703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5D546C-7FE7-45D7-9FA4-1D6D900A1BA8}" type="datetime1">
              <a:rPr lang="ko-KR" altLang="en-US" noProof="0" smtClean="0"/>
              <a:t>2023-05-25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305556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2F2F0876-DA34-44C2-B05E-66533803FE6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33400" y="246600"/>
            <a:ext cx="11725200" cy="6364800"/>
          </a:xfrm>
        </p:spPr>
        <p:txBody>
          <a:bodyPr rtlCol="0" anchor="ctr" anchorCtr="0"/>
          <a:lstStyle>
            <a:lvl1pPr marL="0" indent="0" algn="ctr">
              <a:buNone/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ru-RU" noProof="0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6E352C7E-BCE1-47CD-872E-2935DD89FC2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2488" y="2103438"/>
            <a:ext cx="5243512" cy="3748087"/>
          </a:xfrm>
        </p:spPr>
        <p:txBody>
          <a:bodyPr rtlCol="0" anchor="ctr" anchorCtr="0"/>
          <a:lstStyle>
            <a:lvl1pPr marL="0" indent="0" algn="ctr">
              <a:buNone/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ru-RU" noProof="0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AD50E76B-59EF-486D-A159-EA6E3A2E3444}" type="datetime1">
              <a:rPr lang="ko-KR" altLang="en-US" noProof="0" smtClean="0"/>
              <a:t>2023-05-25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223926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EC4F04-5FF0-4CFB-B484-814B9FE5054B}" type="datetime1">
              <a:rPr lang="ko-KR" altLang="en-US" noProof="0" smtClean="0"/>
              <a:t>2023-05-25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523591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9EFE55-6F03-415D-A1D6-97284C99A9AB}" type="datetime1">
              <a:rPr lang="ko-KR" altLang="en-US" noProof="0" smtClean="0"/>
              <a:t>2023-05-25</a:t>
            </a:fld>
            <a:endParaRPr lang="ko-KR" altLang="en-US" noProof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758772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35D1B-58C7-4161-9E55-303259941C7B}" type="datetime1">
              <a:rPr lang="ko-KR" altLang="en-US" noProof="0" smtClean="0"/>
              <a:t>2023-05-25</a:t>
            </a:fld>
            <a:endParaRPr lang="ko-KR" altLang="en-US" noProof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865951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+mj-ea"/>
                <a:ea typeface="+mj-ea"/>
              </a:defRPr>
            </a:lvl1pPr>
            <a:lvl2pPr>
              <a:defRPr sz="1600">
                <a:latin typeface="+mj-ea"/>
                <a:ea typeface="+mj-ea"/>
              </a:defRPr>
            </a:lvl2pPr>
            <a:lvl3pPr>
              <a:defRPr sz="1400">
                <a:latin typeface="+mj-ea"/>
                <a:ea typeface="+mj-ea"/>
              </a:defRPr>
            </a:lvl3pPr>
            <a:lvl4pPr>
              <a:defRPr sz="1400">
                <a:latin typeface="+mj-ea"/>
                <a:ea typeface="+mj-ea"/>
              </a:defRPr>
            </a:lvl4pPr>
            <a:lvl5pPr>
              <a:defRPr sz="1400">
                <a:latin typeface="+mj-ea"/>
                <a:ea typeface="+mj-ea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FE9CA486-AA14-4520-8396-ABB9CA336009}" type="datetime1">
              <a:rPr lang="ko-KR" altLang="en-US" noProof="0" smtClean="0"/>
              <a:t>2023-05-25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+mj-ea"/>
                <a:ea typeface="+mj-ea"/>
              </a:defRPr>
            </a:lvl1pPr>
          </a:lstStyle>
          <a:p>
            <a:endParaRPr lang="ko-KR" altLang="en-US" noProof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69664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직사각형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fld id="{2568FF2A-BAB2-4E82-B5A0-8D4B1EA7E0A7}" type="datetime1">
              <a:rPr lang="ko-KR" altLang="en-US" noProof="0" smtClean="0">
                <a:latin typeface="+mj-ea"/>
                <a:ea typeface="+mj-ea"/>
              </a:rPr>
              <a:t>2023-05-25</a:t>
            </a:fld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fld id="{34B7E4EF-A1BD-40F4-AB7B-04F084DD991D}" type="slidenum">
              <a:rPr lang="en-US" altLang="ko-KR" noProof="0" smtClean="0"/>
              <a:pPr/>
              <a:t>‹#›</a:t>
            </a:fld>
            <a:endParaRPr lang="ko-KR" altLang="en-US" noProof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60424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9" r:id="rId5"/>
    <p:sldLayoutId id="2147483730" r:id="rId6"/>
    <p:sldLayoutId id="2147483736" r:id="rId7"/>
    <p:sldLayoutId id="2147483737" r:id="rId8"/>
    <p:sldLayoutId id="2147483727" r:id="rId9"/>
    <p:sldLayoutId id="2147483741" r:id="rId10"/>
    <p:sldLayoutId id="2147483740" r:id="rId11"/>
    <p:sldLayoutId id="2147483728" r:id="rId1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ea"/>
          <a:ea typeface="+mj-ea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j-ea"/>
          <a:ea typeface="+mj-ea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j-ea"/>
          <a:ea typeface="+mj-ea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j-ea"/>
          <a:ea typeface="+mj-ea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j-ea"/>
          <a:ea typeface="+mj-ea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j-ea"/>
          <a:ea typeface="+mj-ea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pixabay.com/ko/photos/%EC%BD%94%EB%93%9C-%EC%BD%94%EB%94%A9-%ED%94%84%EB%A1%9C%EA%B7%B8%EB%9E%98%EB%B0%8D-2558224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4" name="그림 3" descr="노트북을 가지고 있고 헤드폰을 착용하고 있는 남자">
            <a:extLst>
              <a:ext uri="{FF2B5EF4-FFF2-40B4-BE49-F238E27FC236}">
                <a16:creationId xmlns:a16="http://schemas.microsoft.com/office/drawing/2014/main" id="{ADA04C7C-FE8B-4C2F-BF2E-CBD501A02DF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/>
        </p:blipFill>
        <p:spPr>
          <a:xfrm>
            <a:off x="11" y="11"/>
            <a:ext cx="12191978" cy="6857988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1253F3E-E6E8-4DEE-A6F6-D6A88FD391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고급문제해결</a:t>
            </a:r>
            <a:endParaRPr lang="ko-KR" altLang="ru-RU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C954176-1A2D-47B9-B195-FB21407C0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ko-KR" altLang="en-US" sz="2400" b="1" dirty="0" err="1">
                <a:solidFill>
                  <a:schemeClr val="tx1"/>
                </a:solidFill>
              </a:rPr>
              <a:t>스도쿠</a:t>
            </a:r>
            <a:r>
              <a:rPr lang="ko-KR" altLang="en-US" sz="2400" b="1" dirty="0">
                <a:solidFill>
                  <a:schemeClr val="tx1"/>
                </a:solidFill>
              </a:rPr>
              <a:t> 해법 구현하기</a:t>
            </a:r>
            <a:endParaRPr lang="ko-KR" altLang="ru-RU" sz="2400" b="1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DB7DF4-537C-B861-4411-CD3915DE7B0A}"/>
              </a:ext>
            </a:extLst>
          </p:cNvPr>
          <p:cNvSpPr txBox="1"/>
          <p:nvPr/>
        </p:nvSpPr>
        <p:spPr>
          <a:xfrm>
            <a:off x="8578735" y="5771142"/>
            <a:ext cx="31255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/>
              <a:t>2016117401</a:t>
            </a:r>
          </a:p>
          <a:p>
            <a:pPr algn="r"/>
            <a:r>
              <a:rPr lang="ko-KR" altLang="en-US" sz="2400" dirty="0"/>
              <a:t>김기훈</a:t>
            </a:r>
          </a:p>
        </p:txBody>
      </p:sp>
    </p:spTree>
    <p:extLst>
      <p:ext uri="{BB962C8B-B14F-4D97-AF65-F5344CB8AC3E}">
        <p14:creationId xmlns:p14="http://schemas.microsoft.com/office/powerpoint/2010/main" val="31735354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 descr="몇 가지 문서에 대해 논의하는 사람들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398" y="264364"/>
            <a:ext cx="11725200" cy="6362659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85" y="264364"/>
            <a:ext cx="11576213" cy="1371600"/>
          </a:xfrm>
        </p:spPr>
        <p:txBody>
          <a:bodyPr rtlCol="0"/>
          <a:lstStyle/>
          <a:p>
            <a:pPr rtl="0"/>
            <a:r>
              <a:rPr lang="en-US" altLang="ko-KR" dirty="0">
                <a:solidFill>
                  <a:schemeClr val="tx1"/>
                </a:solidFill>
              </a:rPr>
              <a:t>3. </a:t>
            </a:r>
            <a:r>
              <a:rPr lang="ko-KR" altLang="en-US" dirty="0">
                <a:solidFill>
                  <a:schemeClr val="tx1"/>
                </a:solidFill>
              </a:rPr>
              <a:t>문제 풀이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01A4A-7D0A-C380-EC5F-E514902EB8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ABE494-AC20-4106-5AC8-83406C7D91CE}"/>
              </a:ext>
            </a:extLst>
          </p:cNvPr>
          <p:cNvSpPr txBox="1"/>
          <p:nvPr/>
        </p:nvSpPr>
        <p:spPr>
          <a:xfrm>
            <a:off x="6917939" y="2681586"/>
            <a:ext cx="43669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row[A][B] == true </a:t>
            </a:r>
            <a:r>
              <a:rPr lang="ko-KR" altLang="en-US" dirty="0"/>
              <a:t>일 경우 </a:t>
            </a:r>
            <a:r>
              <a:rPr lang="en-US" altLang="ko-KR" dirty="0"/>
              <a:t>A</a:t>
            </a:r>
            <a:r>
              <a:rPr lang="ko-KR" altLang="en-US" dirty="0"/>
              <a:t>행에 </a:t>
            </a:r>
            <a:r>
              <a:rPr lang="en-US" altLang="ko-KR" dirty="0"/>
              <a:t>B</a:t>
            </a:r>
            <a:r>
              <a:rPr lang="ko-KR" altLang="en-US" dirty="0"/>
              <a:t>라는 숫자가 존재함을 의미</a:t>
            </a:r>
            <a:endParaRPr lang="en-US" altLang="ko-KR" dirty="0"/>
          </a:p>
          <a:p>
            <a:r>
              <a:rPr lang="en-US" altLang="ko-KR" dirty="0"/>
              <a:t>col[A][B] == true</a:t>
            </a:r>
            <a:r>
              <a:rPr lang="ko-KR" altLang="en-US" dirty="0"/>
              <a:t>일 경우 </a:t>
            </a:r>
            <a:r>
              <a:rPr lang="en-US" altLang="ko-KR" dirty="0"/>
              <a:t>A</a:t>
            </a:r>
            <a:r>
              <a:rPr lang="ko-KR" altLang="en-US" dirty="0"/>
              <a:t>열에 </a:t>
            </a:r>
            <a:r>
              <a:rPr lang="en-US" altLang="ko-KR" dirty="0"/>
              <a:t>B</a:t>
            </a:r>
            <a:r>
              <a:rPr lang="ko-KR" altLang="en-US" dirty="0"/>
              <a:t>라는 숫자가 존재함을 의미</a:t>
            </a:r>
            <a:r>
              <a:rPr lang="en-US" altLang="ko-KR" dirty="0"/>
              <a:t> </a:t>
            </a:r>
          </a:p>
          <a:p>
            <a:r>
              <a:rPr lang="en-US" altLang="ko-KR" dirty="0"/>
              <a:t>Square[A][B]==true</a:t>
            </a:r>
            <a:r>
              <a:rPr lang="ko-KR" altLang="en-US" dirty="0"/>
              <a:t>일 경우 </a:t>
            </a:r>
            <a:r>
              <a:rPr lang="en-US" altLang="ko-KR" dirty="0"/>
              <a:t>A</a:t>
            </a:r>
            <a:r>
              <a:rPr lang="ko-KR" altLang="en-US" dirty="0"/>
              <a:t>번째 사각형에 </a:t>
            </a:r>
            <a:r>
              <a:rPr lang="en-US" altLang="ko-KR" dirty="0"/>
              <a:t>B</a:t>
            </a:r>
            <a:r>
              <a:rPr lang="ko-KR" altLang="en-US" dirty="0"/>
              <a:t>가 존재함을 의미</a:t>
            </a:r>
          </a:p>
        </p:txBody>
      </p:sp>
      <p:pic>
        <p:nvPicPr>
          <p:cNvPr id="10" name="그림 9" descr="텍스트, 폰트, 스크린샷이(가) 표시된 사진&#10;&#10;자동 생성된 설명">
            <a:extLst>
              <a:ext uri="{FF2B5EF4-FFF2-40B4-BE49-F238E27FC236}">
                <a16:creationId xmlns:a16="http://schemas.microsoft.com/office/drawing/2014/main" id="{AF9CE852-E971-3F95-E1A6-B017927B8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975" y="2681586"/>
            <a:ext cx="4105387" cy="175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10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 descr="몇 가지 문서에 대해 논의하는 사람들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398" y="264364"/>
            <a:ext cx="11725200" cy="6362659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85" y="264364"/>
            <a:ext cx="11576213" cy="1371600"/>
          </a:xfrm>
        </p:spPr>
        <p:txBody>
          <a:bodyPr rtlCol="0"/>
          <a:lstStyle/>
          <a:p>
            <a:pPr rtl="0"/>
            <a:r>
              <a:rPr lang="en-US" altLang="ko-KR" dirty="0">
                <a:solidFill>
                  <a:schemeClr val="tx1"/>
                </a:solidFill>
              </a:rPr>
              <a:t>3. </a:t>
            </a:r>
            <a:r>
              <a:rPr lang="ko-KR" altLang="en-US" dirty="0">
                <a:solidFill>
                  <a:schemeClr val="tx1"/>
                </a:solidFill>
              </a:rPr>
              <a:t>문제 풀이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01A4A-7D0A-C380-EC5F-E514902EB8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CFD926-FB7B-4B92-C622-83C4C643514B}"/>
              </a:ext>
            </a:extLst>
          </p:cNvPr>
          <p:cNvSpPr txBox="1"/>
          <p:nvPr/>
        </p:nvSpPr>
        <p:spPr>
          <a:xfrm>
            <a:off x="233398" y="5669279"/>
            <a:ext cx="11958602" cy="376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&lt;</a:t>
            </a:r>
            <a:r>
              <a:rPr lang="ko-KR" altLang="en-US" dirty="0"/>
              <a:t>전체 코드입니다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11" name="그림 10" descr="텍스트, 스크린샷, 라인, 폰트이(가) 표시된 사진&#10;&#10;자동 생성된 설명">
            <a:extLst>
              <a:ext uri="{FF2B5EF4-FFF2-40B4-BE49-F238E27FC236}">
                <a16:creationId xmlns:a16="http://schemas.microsoft.com/office/drawing/2014/main" id="{6CCD09BE-DC6B-96E5-9D1C-F4C9CA921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6495" y="1352443"/>
            <a:ext cx="6979009" cy="415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501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 descr="몇 가지 문서에 대해 논의하는 사람들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398" y="264364"/>
            <a:ext cx="11725200" cy="6362659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85" y="264364"/>
            <a:ext cx="11576213" cy="1371600"/>
          </a:xfrm>
        </p:spPr>
        <p:txBody>
          <a:bodyPr rtlCol="0"/>
          <a:lstStyle/>
          <a:p>
            <a:pPr rtl="0"/>
            <a:r>
              <a:rPr lang="en-US" altLang="ko-KR" dirty="0">
                <a:solidFill>
                  <a:schemeClr val="tx1"/>
                </a:solidFill>
              </a:rPr>
              <a:t>3. </a:t>
            </a:r>
            <a:r>
              <a:rPr lang="ko-KR" altLang="en-US" dirty="0">
                <a:solidFill>
                  <a:schemeClr val="tx1"/>
                </a:solidFill>
              </a:rPr>
              <a:t>문제 풀이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01A4A-7D0A-C380-EC5F-E514902EB8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 </a:t>
            </a:r>
          </a:p>
        </p:txBody>
      </p:sp>
      <p:pic>
        <p:nvPicPr>
          <p:cNvPr id="5" name="그림 4" descr="텍스트, 폰트, 스크린샷, 라인이(가) 표시된 사진&#10;&#10;자동 생성된 설명">
            <a:extLst>
              <a:ext uri="{FF2B5EF4-FFF2-40B4-BE49-F238E27FC236}">
                <a16:creationId xmlns:a16="http://schemas.microsoft.com/office/drawing/2014/main" id="{B3C9C6B7-90AF-7044-2878-1CB02C94C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8656" y="2413169"/>
            <a:ext cx="6243170" cy="206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611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 descr="몇 가지 문서에 대해 논의하는 사람들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398" y="231113"/>
            <a:ext cx="11725200" cy="6362659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85" y="264364"/>
            <a:ext cx="11576213" cy="1371600"/>
          </a:xfrm>
        </p:spPr>
        <p:txBody>
          <a:bodyPr rtlCol="0"/>
          <a:lstStyle/>
          <a:p>
            <a:pPr rtl="0"/>
            <a:r>
              <a:rPr lang="en-US" altLang="ko-KR" dirty="0">
                <a:solidFill>
                  <a:schemeClr val="tx1"/>
                </a:solidFill>
              </a:rPr>
              <a:t>3. </a:t>
            </a:r>
            <a:r>
              <a:rPr lang="ko-KR" altLang="en-US" dirty="0">
                <a:solidFill>
                  <a:schemeClr val="tx1"/>
                </a:solidFill>
              </a:rPr>
              <a:t>문제 풀이</a:t>
            </a:r>
          </a:p>
        </p:txBody>
      </p:sp>
      <p:pic>
        <p:nvPicPr>
          <p:cNvPr id="4" name="그림 3" descr="텍스트, 폰트, 스크린샷, 타이포그래피이(가) 표시된 사진&#10;&#10;자동 생성된 설명">
            <a:extLst>
              <a:ext uri="{FF2B5EF4-FFF2-40B4-BE49-F238E27FC236}">
                <a16:creationId xmlns:a16="http://schemas.microsoft.com/office/drawing/2014/main" id="{BD9288B5-AF06-B5B2-4869-A0BD19184A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3896" y="1798319"/>
            <a:ext cx="1960904" cy="3567757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FBD8ED97-C548-829F-B568-A56362443E41}"/>
              </a:ext>
            </a:extLst>
          </p:cNvPr>
          <p:cNvSpPr/>
          <p:nvPr/>
        </p:nvSpPr>
        <p:spPr>
          <a:xfrm>
            <a:off x="4917440" y="3068320"/>
            <a:ext cx="1584960" cy="9753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43959B2-E9E6-C41D-830A-47E3A428CF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2178" y="1796463"/>
            <a:ext cx="1874542" cy="359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408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 descr="몇 가지 문서에 대해 논의하는 사람들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398" y="264364"/>
            <a:ext cx="11725200" cy="6362659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85" y="264364"/>
            <a:ext cx="11576213" cy="1371600"/>
          </a:xfrm>
        </p:spPr>
        <p:txBody>
          <a:bodyPr rtlCol="0"/>
          <a:lstStyle/>
          <a:p>
            <a:pPr rtl="0"/>
            <a:r>
              <a:rPr lang="en-US" altLang="ko-KR" dirty="0">
                <a:solidFill>
                  <a:schemeClr val="tx1"/>
                </a:solidFill>
              </a:rPr>
              <a:t>3. </a:t>
            </a:r>
            <a:r>
              <a:rPr lang="ko-KR" altLang="en-US" dirty="0">
                <a:solidFill>
                  <a:schemeClr val="tx1"/>
                </a:solidFill>
              </a:rPr>
              <a:t>문제 풀이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01A4A-7D0A-C380-EC5F-E514902EB8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ABE494-AC20-4106-5AC8-83406C7D91CE}"/>
              </a:ext>
            </a:extLst>
          </p:cNvPr>
          <p:cNvSpPr txBox="1"/>
          <p:nvPr/>
        </p:nvSpPr>
        <p:spPr>
          <a:xfrm>
            <a:off x="2825825" y="2845528"/>
            <a:ext cx="66893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/>
              <a:t>백준 </a:t>
            </a:r>
            <a:r>
              <a:rPr lang="en-US" altLang="ko-KR" sz="3600" dirty="0"/>
              <a:t>2239(</a:t>
            </a:r>
            <a:r>
              <a:rPr lang="ko-KR" altLang="en-US" sz="3600" dirty="0" err="1"/>
              <a:t>스도쿠</a:t>
            </a:r>
            <a:r>
              <a:rPr lang="en-US" altLang="ko-KR" sz="3600" dirty="0"/>
              <a:t>)</a:t>
            </a:r>
          </a:p>
          <a:p>
            <a:r>
              <a:rPr lang="ko-KR" altLang="en-US" sz="3600" dirty="0"/>
              <a:t>백준 </a:t>
            </a:r>
            <a:r>
              <a:rPr lang="en-US" altLang="ko-KR" sz="3600" dirty="0"/>
              <a:t>2580(</a:t>
            </a:r>
            <a:r>
              <a:rPr lang="ko-KR" altLang="en-US" sz="3600" dirty="0" err="1"/>
              <a:t>스도쿠</a:t>
            </a:r>
            <a:r>
              <a:rPr lang="en-US" altLang="ko-KR" sz="3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74557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 useBgFill="1">
        <p:nvSpPr>
          <p:cNvPr id="108" name="직사각형 107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15" name="직선 연결선(S) 114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직선 연결선(S) 115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직선 연결선(S) 116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10" name="그림 개체 틀 9" descr="테이블에 있는 노트북 및 노트">
            <a:extLst>
              <a:ext uri="{FF2B5EF4-FFF2-40B4-BE49-F238E27FC236}">
                <a16:creationId xmlns:a16="http://schemas.microsoft.com/office/drawing/2014/main" id="{201D9675-DFD6-4198-A186-4B82257CEE9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" y="10"/>
            <a:ext cx="12191982" cy="6857990"/>
          </a:xfrm>
          <a:prstGeom prst="rect">
            <a:avLst/>
          </a:prstGeom>
        </p:spPr>
      </p:pic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5AD4937-CA34-4C89-9BAF-9E011BE57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055" y="2350017"/>
            <a:ext cx="4775075" cy="16309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rtl="0">
              <a:lnSpc>
                <a:spcPct val="83000"/>
              </a:lnSpc>
            </a:pPr>
            <a:r>
              <a:rPr lang="ko-KR" altLang="en-US" sz="4400" cap="all" spc="-100" dirty="0"/>
              <a:t>감사합니다</a:t>
            </a:r>
            <a:r>
              <a:rPr lang="en-US" altLang="ko-KR" sz="4400" cap="all" spc="-1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03380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 descr="작업하는 사람 그룹">
            <a:extLst>
              <a:ext uri="{FF2B5EF4-FFF2-40B4-BE49-F238E27FC236}">
                <a16:creationId xmlns:a16="http://schemas.microsoft.com/office/drawing/2014/main" id="{FDC0A5F4-FE96-4D3A-A9D6-A76F32BA6429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48598"/>
            <a:ext cx="11725200" cy="636265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49C97B1-F677-4C82-9865-227A9B7D2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dirty="0">
                <a:solidFill>
                  <a:schemeClr val="tx1"/>
                </a:solidFill>
              </a:rPr>
              <a:t>목차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C57E92-7141-C228-B668-D3292EB117FD}"/>
              </a:ext>
            </a:extLst>
          </p:cNvPr>
          <p:cNvSpPr txBox="1"/>
          <p:nvPr/>
        </p:nvSpPr>
        <p:spPr>
          <a:xfrm>
            <a:off x="283278" y="3555436"/>
            <a:ext cx="11463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/>
              <a:t>2. </a:t>
            </a:r>
            <a:r>
              <a:rPr lang="ko-KR" altLang="en-US" sz="5400" dirty="0"/>
              <a:t>사전 지식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B9C7BA-554A-86E4-D2D2-867DEAB613B0}"/>
              </a:ext>
            </a:extLst>
          </p:cNvPr>
          <p:cNvSpPr txBox="1"/>
          <p:nvPr/>
        </p:nvSpPr>
        <p:spPr>
          <a:xfrm>
            <a:off x="274965" y="2429406"/>
            <a:ext cx="11463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/>
              <a:t>1. </a:t>
            </a:r>
            <a:r>
              <a:rPr lang="ko-KR" altLang="en-US" sz="5400" dirty="0"/>
              <a:t>문제 설명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09343C-40EE-BB97-54FB-2D5D8CFB3B32}"/>
              </a:ext>
            </a:extLst>
          </p:cNvPr>
          <p:cNvSpPr txBox="1"/>
          <p:nvPr/>
        </p:nvSpPr>
        <p:spPr>
          <a:xfrm>
            <a:off x="302029" y="4642464"/>
            <a:ext cx="11463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/>
              <a:t>3. </a:t>
            </a:r>
            <a:r>
              <a:rPr lang="ko-KR" altLang="en-US" sz="5400" dirty="0"/>
              <a:t>문제 풀이</a:t>
            </a:r>
          </a:p>
        </p:txBody>
      </p:sp>
    </p:spTree>
    <p:extLst>
      <p:ext uri="{BB962C8B-B14F-4D97-AF65-F5344CB8AC3E}">
        <p14:creationId xmlns:p14="http://schemas.microsoft.com/office/powerpoint/2010/main" val="277300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 descr="노트북으로 무언가를 보여주는 남자">
            <a:extLst>
              <a:ext uri="{FF2B5EF4-FFF2-40B4-BE49-F238E27FC236}">
                <a16:creationId xmlns:a16="http://schemas.microsoft.com/office/drawing/2014/main" id="{CCB0035C-155F-4A5B-87BE-89762733C8E1}"/>
              </a:ext>
            </a:extLst>
          </p:cNvPr>
          <p:cNvPicPr>
            <a:picLocks noGrp="1"/>
          </p:cNvPicPr>
          <p:nvPr>
            <p:ph type="pic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8599" y="238125"/>
            <a:ext cx="7696201" cy="6381750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z="4800" dirty="0"/>
              <a:t>문제 설명</a:t>
            </a:r>
          </a:p>
        </p:txBody>
      </p:sp>
    </p:spTree>
    <p:extLst>
      <p:ext uri="{BB962C8B-B14F-4D97-AF65-F5344CB8AC3E}">
        <p14:creationId xmlns:p14="http://schemas.microsoft.com/office/powerpoint/2010/main" val="707235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 descr="몇 가지 문서에 대해 논의하는 사람들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398" y="264364"/>
            <a:ext cx="11725200" cy="6362659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85" y="264364"/>
            <a:ext cx="11576213" cy="1371600"/>
          </a:xfrm>
        </p:spPr>
        <p:txBody>
          <a:bodyPr rtlCol="0"/>
          <a:lstStyle/>
          <a:p>
            <a:pPr rtl="0"/>
            <a:r>
              <a:rPr lang="en-US" altLang="ko-KR" dirty="0">
                <a:solidFill>
                  <a:schemeClr val="tx1"/>
                </a:solidFill>
              </a:rPr>
              <a:t>1. </a:t>
            </a:r>
            <a:r>
              <a:rPr lang="ko-KR" altLang="en-US" dirty="0">
                <a:solidFill>
                  <a:schemeClr val="tx1"/>
                </a:solidFill>
              </a:rPr>
              <a:t>문제 설명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2D5B99-B20F-F7BA-818E-1BE3F397B45F}"/>
              </a:ext>
            </a:extLst>
          </p:cNvPr>
          <p:cNvSpPr txBox="1"/>
          <p:nvPr/>
        </p:nvSpPr>
        <p:spPr>
          <a:xfrm>
            <a:off x="6170491" y="2746498"/>
            <a:ext cx="482969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문제</a:t>
            </a:r>
            <a:endParaRPr lang="en-US" altLang="ko-KR" sz="2800" dirty="0"/>
          </a:p>
          <a:p>
            <a:r>
              <a:rPr lang="ko-KR" altLang="en-US" sz="2800" dirty="0" err="1"/>
              <a:t>스도쿠에</a:t>
            </a:r>
            <a:r>
              <a:rPr lang="ko-KR" altLang="en-US" sz="2800" dirty="0"/>
              <a:t> 빈칸이 주어질 때 숫자를  대입하여 조건에 맞게 </a:t>
            </a:r>
            <a:r>
              <a:rPr lang="ko-KR" altLang="en-US" sz="2800" dirty="0" err="1"/>
              <a:t>채워넣는</a:t>
            </a:r>
            <a:r>
              <a:rPr lang="ko-KR" altLang="en-US" sz="2800" dirty="0"/>
              <a:t> 문제</a:t>
            </a:r>
            <a:endParaRPr lang="en-US" altLang="ko-KR" sz="2800" dirty="0"/>
          </a:p>
        </p:txBody>
      </p:sp>
      <p:pic>
        <p:nvPicPr>
          <p:cNvPr id="1026" name="Picture 2" descr="스도쿠 - 나무위키">
            <a:extLst>
              <a:ext uri="{FF2B5EF4-FFF2-40B4-BE49-F238E27FC236}">
                <a16:creationId xmlns:a16="http://schemas.microsoft.com/office/drawing/2014/main" id="{16CA50F6-9C51-2D99-FEE6-E6FFA7E2D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798" y="1800016"/>
            <a:ext cx="3801180" cy="3801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9266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직사각형 25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6" name="그림 개체 틀 5" descr="젊은 남성이 글쓰기 중">
            <a:extLst>
              <a:ext uri="{FF2B5EF4-FFF2-40B4-BE49-F238E27FC236}">
                <a16:creationId xmlns:a16="http://schemas.microsoft.com/office/drawing/2014/main" id="{1054C6CA-D723-4A6A-9734-5910A1729B5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"/>
            <a:ext cx="12191998" cy="6857999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615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448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7F5067F-B05A-4CB4-8FEF-12162F4FD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43" y="727626"/>
            <a:ext cx="4602152" cy="17182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>
              <a:lnSpc>
                <a:spcPct val="90000"/>
              </a:lnSpc>
            </a:pPr>
            <a:r>
              <a:rPr lang="ko-KR" altLang="en-US" sz="4800" dirty="0"/>
              <a:t>사전 지식</a:t>
            </a:r>
          </a:p>
        </p:txBody>
      </p:sp>
    </p:spTree>
    <p:extLst>
      <p:ext uri="{BB962C8B-B14F-4D97-AF65-F5344CB8AC3E}">
        <p14:creationId xmlns:p14="http://schemas.microsoft.com/office/powerpoint/2010/main" val="1386799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 descr="몇 가지 문서에 대해 논의하는 사람들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00" y="214419"/>
            <a:ext cx="11725200" cy="6362659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solidFill>
                  <a:schemeClr val="tx1"/>
                </a:solidFill>
              </a:rPr>
              <a:t>백트래킹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01A4A-7D0A-C380-EC5F-E514902EB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8692" y="2769198"/>
            <a:ext cx="5271495" cy="2758039"/>
          </a:xfrm>
        </p:spPr>
        <p:txBody>
          <a:bodyPr>
            <a:normAutofit/>
          </a:bodyPr>
          <a:lstStyle/>
          <a:p>
            <a:r>
              <a:rPr lang="ko-KR" altLang="en-US" dirty="0"/>
              <a:t>모든 가능한 해들을 탐색하며 조건에 맞지 않는 부분들은 가지치기 하면서 진행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모든 경우의 수들을 탐색하는 것보다 빠르다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2050" name="Picture 2" descr="sudoku">
            <a:extLst>
              <a:ext uri="{FF2B5EF4-FFF2-40B4-BE49-F238E27FC236}">
                <a16:creationId xmlns:a16="http://schemas.microsoft.com/office/drawing/2014/main" id="{F42EAC9C-9195-FD0C-E009-46BE932D3F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0" y="2014194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2618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CCB0035C-155F-4A5B-87BE-89762733C8E1}"/>
              </a:ext>
            </a:extLst>
          </p:cNvPr>
          <p:cNvPicPr>
            <a:picLocks noGrp="1"/>
          </p:cNvPicPr>
          <p:nvPr>
            <p:ph type="pic" idx="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228599" y="238125"/>
            <a:ext cx="7696201" cy="6381750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z="4800" dirty="0"/>
              <a:t>문제 풀이</a:t>
            </a:r>
          </a:p>
        </p:txBody>
      </p:sp>
    </p:spTree>
    <p:extLst>
      <p:ext uri="{BB962C8B-B14F-4D97-AF65-F5344CB8AC3E}">
        <p14:creationId xmlns:p14="http://schemas.microsoft.com/office/powerpoint/2010/main" val="785810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 descr="몇 가지 문서에 대해 논의하는 사람들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398" y="264364"/>
            <a:ext cx="11725200" cy="6362659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85" y="264364"/>
            <a:ext cx="11576213" cy="1371600"/>
          </a:xfrm>
        </p:spPr>
        <p:txBody>
          <a:bodyPr rtlCol="0"/>
          <a:lstStyle/>
          <a:p>
            <a:pPr rtl="0"/>
            <a:r>
              <a:rPr lang="en-US" altLang="ko-KR" dirty="0">
                <a:solidFill>
                  <a:schemeClr val="tx1"/>
                </a:solidFill>
              </a:rPr>
              <a:t>3. </a:t>
            </a:r>
            <a:r>
              <a:rPr lang="ko-KR" altLang="en-US" dirty="0">
                <a:solidFill>
                  <a:schemeClr val="tx1"/>
                </a:solidFill>
              </a:rPr>
              <a:t>문제 풀이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01A4A-7D0A-C380-EC5F-E514902EB8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ABE494-AC20-4106-5AC8-83406C7D91CE}"/>
              </a:ext>
            </a:extLst>
          </p:cNvPr>
          <p:cNvSpPr txBox="1"/>
          <p:nvPr/>
        </p:nvSpPr>
        <p:spPr>
          <a:xfrm>
            <a:off x="6926915" y="3122527"/>
            <a:ext cx="43669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스도쿠</a:t>
            </a:r>
            <a:r>
              <a:rPr lang="ko-KR" altLang="en-US" dirty="0"/>
              <a:t> 문제 풀이의 조건은 </a:t>
            </a:r>
            <a:r>
              <a:rPr lang="en-US" altLang="ko-KR" dirty="0"/>
              <a:t>row, column, square</a:t>
            </a:r>
            <a:r>
              <a:rPr lang="ko-KR" altLang="en-US" dirty="0"/>
              <a:t>정보에서 겹치는 숫자가 존재하면 안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44641BD-698F-996B-8A38-4D83CDB31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8584" b="15823"/>
          <a:stretch/>
        </p:blipFill>
        <p:spPr bwMode="auto">
          <a:xfrm>
            <a:off x="1781760" y="1768158"/>
            <a:ext cx="468000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C55652E-D9F8-1BD3-0675-95A09B614616}"/>
              </a:ext>
            </a:extLst>
          </p:cNvPr>
          <p:cNvSpPr/>
          <p:nvPr/>
        </p:nvSpPr>
        <p:spPr>
          <a:xfrm>
            <a:off x="2966720" y="2336800"/>
            <a:ext cx="1005840" cy="9956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326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 descr="몇 가지 문서에 대해 논의하는 사람들">
            <a:extLst>
              <a:ext uri="{FF2B5EF4-FFF2-40B4-BE49-F238E27FC236}">
                <a16:creationId xmlns:a16="http://schemas.microsoft.com/office/drawing/2014/main" id="{AA3CBDBD-ADA7-4AA5-9091-5AD206DAD3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398" y="264364"/>
            <a:ext cx="11725200" cy="6362659"/>
          </a:xfr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6002F139-264F-4B41-B39A-9E8B2901E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85" y="264364"/>
            <a:ext cx="11576213" cy="1371600"/>
          </a:xfrm>
        </p:spPr>
        <p:txBody>
          <a:bodyPr rtlCol="0"/>
          <a:lstStyle/>
          <a:p>
            <a:pPr rtl="0"/>
            <a:r>
              <a:rPr lang="en-US" altLang="ko-KR" dirty="0">
                <a:solidFill>
                  <a:schemeClr val="tx1"/>
                </a:solidFill>
              </a:rPr>
              <a:t>3. </a:t>
            </a:r>
            <a:r>
              <a:rPr lang="ko-KR" altLang="en-US" dirty="0">
                <a:solidFill>
                  <a:schemeClr val="tx1"/>
                </a:solidFill>
              </a:rPr>
              <a:t>문제 풀이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01A4A-7D0A-C380-EC5F-E514902EB8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ABE494-AC20-4106-5AC8-83406C7D91CE}"/>
              </a:ext>
            </a:extLst>
          </p:cNvPr>
          <p:cNvSpPr txBox="1"/>
          <p:nvPr/>
        </p:nvSpPr>
        <p:spPr>
          <a:xfrm>
            <a:off x="6496217" y="1970926"/>
            <a:ext cx="490948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가로</a:t>
            </a:r>
            <a:r>
              <a:rPr lang="en-US" altLang="ko-KR" dirty="0"/>
              <a:t>, </a:t>
            </a:r>
            <a:r>
              <a:rPr lang="ko-KR" altLang="en-US" dirty="0"/>
              <a:t>세로</a:t>
            </a:r>
            <a:r>
              <a:rPr lang="en-US" altLang="ko-KR" dirty="0"/>
              <a:t>, </a:t>
            </a:r>
            <a:r>
              <a:rPr lang="ko-KR" altLang="en-US" dirty="0"/>
              <a:t>구역정보를 저장하고 있는 배열을 선언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백트래킹을 하면서 가로</a:t>
            </a:r>
            <a:r>
              <a:rPr lang="en-US" altLang="ko-KR" dirty="0"/>
              <a:t>,</a:t>
            </a:r>
            <a:r>
              <a:rPr lang="ko-KR" altLang="en-US" dirty="0"/>
              <a:t>세로</a:t>
            </a:r>
            <a:r>
              <a:rPr lang="en-US" altLang="ko-KR" dirty="0"/>
              <a:t>,</a:t>
            </a:r>
            <a:r>
              <a:rPr lang="ko-KR" altLang="en-US" dirty="0"/>
              <a:t>구역정보들을 갱신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대입한 정보가 맞지 않으면 다시 그 전 상태로 돌아가 백트래킹을 진행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마지막 칸까지 </a:t>
            </a:r>
            <a:r>
              <a:rPr lang="ko-KR" altLang="en-US" dirty="0" err="1"/>
              <a:t>채워질때까지</a:t>
            </a:r>
            <a:r>
              <a:rPr lang="ko-KR" altLang="en-US" dirty="0"/>
              <a:t> </a:t>
            </a:r>
            <a:r>
              <a:rPr lang="en-US" altLang="ko-KR" dirty="0"/>
              <a:t>2~3</a:t>
            </a:r>
            <a:r>
              <a:rPr lang="ko-KR" altLang="en-US" dirty="0"/>
              <a:t>번과정을 반복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44641BD-698F-996B-8A38-4D83CDB312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8584" b="15823"/>
          <a:stretch/>
        </p:blipFill>
        <p:spPr bwMode="auto">
          <a:xfrm>
            <a:off x="1781760" y="1768158"/>
            <a:ext cx="468000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C55652E-D9F8-1BD3-0675-95A09B614616}"/>
              </a:ext>
            </a:extLst>
          </p:cNvPr>
          <p:cNvSpPr/>
          <p:nvPr/>
        </p:nvSpPr>
        <p:spPr>
          <a:xfrm>
            <a:off x="2966720" y="2336800"/>
            <a:ext cx="1005840" cy="99568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6178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">
      <a:dk1>
        <a:srgbClr val="000000"/>
      </a:dk1>
      <a:lt1>
        <a:srgbClr val="FFFFFF"/>
      </a:lt1>
      <a:dk2>
        <a:srgbClr val="41242D"/>
      </a:dk2>
      <a:lt2>
        <a:srgbClr val="E2E2E8"/>
      </a:lt2>
      <a:accent1>
        <a:srgbClr val="A5A27D"/>
      </a:accent1>
      <a:accent2>
        <a:srgbClr val="B79A7A"/>
      </a:accent2>
      <a:accent3>
        <a:srgbClr val="C2948F"/>
      </a:accent3>
      <a:accent4>
        <a:srgbClr val="BA7F91"/>
      </a:accent4>
      <a:accent5>
        <a:srgbClr val="C390B5"/>
      </a:accent5>
      <a:accent6>
        <a:srgbClr val="B17FBA"/>
      </a:accent6>
      <a:hlink>
        <a:srgbClr val="6D71B0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335519_TF89747358_Win32" id="{1DFC39E9-F28B-4BC9-A506-1E86572F64EC}" vid="{03E0EB42-CB88-4388-BBC0-745FB62325F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F5E4A76-0180-4CD0-B081-82F74A336136}">
  <ds:schemaRefs>
    <ds:schemaRef ds:uri="http://schemas.openxmlformats.org/package/2006/metadata/core-properties"/>
    <ds:schemaRef ds:uri="http://purl.org/dc/elements/1.1/"/>
    <ds:schemaRef ds:uri="http://www.w3.org/XML/1998/namespace"/>
    <ds:schemaRef ds:uri="http://purl.org/dc/dcmitype/"/>
    <ds:schemaRef ds:uri="http://purl.org/dc/terms/"/>
    <ds:schemaRef ds:uri="http://schemas.microsoft.com/office/2006/documentManagement/types"/>
    <ds:schemaRef ds:uri="16c05727-aa75-4e4a-9b5f-8a80a1165891"/>
    <ds:schemaRef ds:uri="71af3243-3dd4-4a8d-8c0d-dd76da1f02a5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DB96A612-58F4-4E9A-9665-3987CC3AC4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1243E30-12F4-4BE3-B27D-23AB115E9D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교육 과정 프레젠테이션</Template>
  <TotalTime>1188</TotalTime>
  <Words>224</Words>
  <Application>Microsoft Office PowerPoint</Application>
  <PresentationFormat>와이드스크린</PresentationFormat>
  <Paragraphs>65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Garamond</vt:lpstr>
      <vt:lpstr>SavonVTI</vt:lpstr>
      <vt:lpstr>고급문제해결</vt:lpstr>
      <vt:lpstr>목차</vt:lpstr>
      <vt:lpstr>문제 설명</vt:lpstr>
      <vt:lpstr>1. 문제 설명</vt:lpstr>
      <vt:lpstr>사전 지식</vt:lpstr>
      <vt:lpstr>백트래킹</vt:lpstr>
      <vt:lpstr>문제 풀이</vt:lpstr>
      <vt:lpstr>3. 문제 풀이</vt:lpstr>
      <vt:lpstr>3. 문제 풀이</vt:lpstr>
      <vt:lpstr>3. 문제 풀이</vt:lpstr>
      <vt:lpstr>3. 문제 풀이</vt:lpstr>
      <vt:lpstr>3. 문제 풀이</vt:lpstr>
      <vt:lpstr>3. 문제 풀이</vt:lpstr>
      <vt:lpstr>3. 문제 풀이</vt:lpstr>
      <vt:lpstr>감사합니다!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고급문제해결</dc:title>
  <dc:creator>김기훈</dc:creator>
  <cp:lastModifiedBy>김기훈</cp:lastModifiedBy>
  <cp:revision>32</cp:revision>
  <dcterms:created xsi:type="dcterms:W3CDTF">2023-03-16T04:42:59Z</dcterms:created>
  <dcterms:modified xsi:type="dcterms:W3CDTF">2023-05-25T14:27:35Z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